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28"/>
  </p:notesMasterIdLst>
  <p:handoutMasterIdLst>
    <p:handoutMasterId r:id="rId29"/>
  </p:handoutMasterIdLst>
  <p:sldIdLst>
    <p:sldId id="446" r:id="rId5"/>
    <p:sldId id="448" r:id="rId6"/>
    <p:sldId id="449" r:id="rId7"/>
    <p:sldId id="456" r:id="rId8"/>
    <p:sldId id="479" r:id="rId9"/>
    <p:sldId id="458" r:id="rId10"/>
    <p:sldId id="451" r:id="rId11"/>
    <p:sldId id="480" r:id="rId12"/>
    <p:sldId id="452" r:id="rId13"/>
    <p:sldId id="460" r:id="rId14"/>
    <p:sldId id="481" r:id="rId15"/>
    <p:sldId id="482" r:id="rId16"/>
    <p:sldId id="483" r:id="rId17"/>
    <p:sldId id="484" r:id="rId18"/>
    <p:sldId id="485" r:id="rId19"/>
    <p:sldId id="486" r:id="rId20"/>
    <p:sldId id="453" r:id="rId21"/>
    <p:sldId id="487" r:id="rId22"/>
    <p:sldId id="490" r:id="rId23"/>
    <p:sldId id="488" r:id="rId24"/>
    <p:sldId id="491" r:id="rId25"/>
    <p:sldId id="489" r:id="rId26"/>
    <p:sldId id="447" r:id="rId27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281"/>
  </p:normalViewPr>
  <p:slideViewPr>
    <p:cSldViewPr snapToGrid="0">
      <p:cViewPr varScale="1">
        <p:scale>
          <a:sx n="121" d="100"/>
          <a:sy n="121" d="100"/>
        </p:scale>
        <p:origin x="200" y="29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1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7194463-BB47-4B36-91B7-153B258F4D90}" type="datetime1">
              <a:rPr lang="en-GB" smtClean="0"/>
              <a:t>06/12/2022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004FE7-BA7C-4FF4-9756-C6A1F2BCA3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8101A6-4DD6-450C-BDEC-5915490A5285}" type="datetime1">
              <a:rPr lang="en-GB" noProof="0" smtClean="0"/>
              <a:t>06/12/2022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83F1C3-4FA3-4491-97F4-43CA9C8BDF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6856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921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4562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789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5193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84165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9533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6352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350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877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30087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6128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15790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385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017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498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764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4440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2991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982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281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 rtlCol="0"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rtlCol="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 rtlCol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 rtlCol="0"/>
          <a:lstStyle>
            <a:lvl1pPr>
              <a:lnSpc>
                <a:spcPts val="46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 rtlCol="0"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 rtlCol="0"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rtlCol="0"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A1EFD6E-39BF-4D74-9381-BC19FCC78926}" type="datetime1">
              <a:rPr lang="en-GB" noProof="0" smtClean="0"/>
              <a:t>06/12/2022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F3EA5D2-BB7B-454C-AD60-E7ADCC7B837E}" type="datetime1">
              <a:rPr lang="en-GB" noProof="0" smtClean="0"/>
              <a:t>06/12/2022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6B77B7B-98A2-43E7-B343-92483A4C89E0}" type="datetime1">
              <a:rPr lang="en-GB" noProof="0" smtClean="0"/>
              <a:t>06/12/2022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799F4B1-797B-4E32-8DB8-780E3DFC7B73}" type="datetime1">
              <a:rPr lang="en-GB" noProof="0" smtClean="0"/>
              <a:t>06/12/2022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cv.org/3.4/d3/dc0/group__imgproc__shape.html#gga4303f45752694956374734a03c54d5ffaf7d9a3582d021d5dadcb0e37201a62f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docs.opencv.org/3.4/d3/dc0/group__imgproc__shape.html#gga4303f45752694956374734a03c54d5ffa5f2883048e654999209f88ba04c302f5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 dirty="0"/>
              <a:t>Sai </a:t>
            </a:r>
            <a:r>
              <a:rPr lang="en-GB" dirty="0" err="1"/>
              <a:t>Srikar</a:t>
            </a:r>
            <a:br>
              <a:rPr lang="en-GB" dirty="0"/>
            </a:br>
            <a:r>
              <a:rPr lang="en-GB" dirty="0"/>
              <a:t>Lab-9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D8CA-257C-DF27-098D-3DE0C0D2C9CD}"/>
              </a:ext>
            </a:extLst>
          </p:cNvPr>
          <p:cNvSpPr txBox="1"/>
          <p:nvPr/>
        </p:nvSpPr>
        <p:spPr>
          <a:xfrm>
            <a:off x="336330" y="346841"/>
            <a:ext cx="7903779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cv2.imshow('Gray image',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Convert the grayscale image to binary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ret, binary = cv2.threshold(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, 100, 255, cv2.THRESH_OTSU)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cv2.imshow('Binary image', binary)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To detect object contours, we want a black background and a white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foreground, so we invert the image (i.e. 255 - pixel value)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inverted_binary</a:t>
            </a:r>
            <a:r>
              <a:rPr lang="en-IN" b="0" dirty="0">
                <a:effectLst/>
                <a:latin typeface="Menlo" panose="020B0609030804020204" pitchFamily="49" charset="0"/>
              </a:rPr>
              <a:t> = ~binary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cv2.imshow('Inverted binary image',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inverted_binary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Find the contours on the inverted binary image, and store them in a list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Contours are drawn around white blobs.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hierarchy variable contains info on the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13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D8CA-257C-DF27-098D-3DE0C0D2C9CD}"/>
              </a:ext>
            </a:extLst>
          </p:cNvPr>
          <p:cNvSpPr txBox="1"/>
          <p:nvPr/>
        </p:nvSpPr>
        <p:spPr>
          <a:xfrm>
            <a:off x="336330" y="346841"/>
            <a:ext cx="7903779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between the contours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contours, hierarchy = cv2.findContours(inverted_binary,cv2.RETR_TREE,cv2.CHAIN_APPROX_SIMPLE)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Draw the contours (in red) on the original image and display the result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Input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b="0" dirty="0">
                <a:effectLst/>
                <a:latin typeface="Menlo" panose="020B0609030804020204" pitchFamily="49" charset="0"/>
              </a:rPr>
              <a:t> code is in BGR (blue, green, red) format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-1 means to draw all contours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with_contours</a:t>
            </a:r>
            <a:r>
              <a:rPr lang="en-IN" b="0" dirty="0">
                <a:effectLst/>
                <a:latin typeface="Menlo" panose="020B0609030804020204" pitchFamily="49" charset="0"/>
              </a:rPr>
              <a:t> = cv2.drawContours(image, contours, -1,(255,0,255),3)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cv2.imshow('Detected contours',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with_contours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#for b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i.e</a:t>
            </a:r>
            <a:r>
              <a:rPr lang="en-IN" b="0" dirty="0">
                <a:effectLst/>
                <a:latin typeface="Menlo" panose="020B0609030804020204" pitchFamily="49" charset="0"/>
              </a:rPr>
              <a:t> blue 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hsv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cv2.COLOR_BGR2HSV)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lower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np.array</a:t>
            </a:r>
            <a:r>
              <a:rPr lang="en-IN" b="0" dirty="0">
                <a:effectLst/>
                <a:latin typeface="Menlo" panose="020B0609030804020204" pitchFamily="49" charset="0"/>
              </a:rPr>
              <a:t>([110,50,50])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upper=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np.array</a:t>
            </a:r>
            <a:r>
              <a:rPr lang="en-IN" b="0" dirty="0">
                <a:effectLst/>
                <a:latin typeface="Menlo" panose="020B0609030804020204" pitchFamily="49" charset="0"/>
              </a:rPr>
              <a:t>([130,255,255])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mask = cv2.inRange(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hsv</a:t>
            </a:r>
            <a:r>
              <a:rPr lang="en-IN" b="0" dirty="0">
                <a:effectLst/>
                <a:latin typeface="Menlo" panose="020B0609030804020204" pitchFamily="49" charset="0"/>
              </a:rPr>
              <a:t>, lower, upper)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result = cv2.bitwise_and(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mask=mask)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cv2.imshow('result', result)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440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D8CA-257C-DF27-098D-3DE0C0D2C9CD}"/>
              </a:ext>
            </a:extLst>
          </p:cNvPr>
          <p:cNvSpPr txBox="1"/>
          <p:nvPr/>
        </p:nvSpPr>
        <p:spPr>
          <a:xfrm>
            <a:off x="336330" y="346841"/>
            <a:ext cx="790377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image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result.copy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new_image</a:t>
            </a:r>
            <a:r>
              <a:rPr lang="en-IN" b="0" dirty="0">
                <a:effectLst/>
                <a:latin typeface="Menlo" panose="020B0609030804020204" pitchFamily="49" charset="0"/>
              </a:rPr>
              <a:t>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image.copy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cv2.cvtColor(image, cv2.COLOR_BGR2GRAY)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cv2.imshow('Gray image',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Convert the grayscale image to binary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ret, binary = cv2.threshold(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, 100, 255, cv2.THRESH_OTSU)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cv2.imshow('Binary image', binary)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To detect object contours, we want a black background and a white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foreground, so we invert the image (i.e. 255 - pixel value)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inverted_binary</a:t>
            </a:r>
            <a:r>
              <a:rPr lang="en-IN" b="0" dirty="0">
                <a:effectLst/>
                <a:latin typeface="Menlo" panose="020B0609030804020204" pitchFamily="49" charset="0"/>
              </a:rPr>
              <a:t> = ~binary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cv2.imshow('Inverted binary image',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inverted_binary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Find the contours on the inverted binary image, and store them in a list</a:t>
            </a:r>
          </a:p>
        </p:txBody>
      </p:sp>
    </p:spTree>
    <p:extLst>
      <p:ext uri="{BB962C8B-B14F-4D97-AF65-F5344CB8AC3E}">
        <p14:creationId xmlns:p14="http://schemas.microsoft.com/office/powerpoint/2010/main" val="823639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D8CA-257C-DF27-098D-3DE0C0D2C9CD}"/>
              </a:ext>
            </a:extLst>
          </p:cNvPr>
          <p:cNvSpPr txBox="1"/>
          <p:nvPr/>
        </p:nvSpPr>
        <p:spPr>
          <a:xfrm>
            <a:off x="336330" y="346841"/>
            <a:ext cx="790377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# Contours are drawn around white blobs.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hierarchy variable contains info on the relationship between the contours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contours, hierarchy = cv2.findContours(inverted_binary,cv2.RETR_TREE,cv2.CHAIN_APPROX_SIMPLE)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Draw the contours (in red) on the original image and display the result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Input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b="0" dirty="0">
                <a:effectLst/>
                <a:latin typeface="Menlo" panose="020B0609030804020204" pitchFamily="49" charset="0"/>
              </a:rPr>
              <a:t> code is in BGR (blue, green, red) format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-1 means to draw all contours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with_contours</a:t>
            </a:r>
            <a:r>
              <a:rPr lang="en-IN" b="0" dirty="0">
                <a:effectLst/>
                <a:latin typeface="Menlo" panose="020B0609030804020204" pitchFamily="49" charset="0"/>
              </a:rPr>
              <a:t> = cv2.drawContours(image, contours, -1,(255,0,255),3)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cv2.imshow('Detected contours',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with_contours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image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result.copy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new_image</a:t>
            </a:r>
            <a:r>
              <a:rPr lang="en-IN" b="0" dirty="0">
                <a:effectLst/>
                <a:latin typeface="Menlo" panose="020B0609030804020204" pitchFamily="49" charset="0"/>
              </a:rPr>
              <a:t>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image.copy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cv2.cvtColor(image, cv2.COLOR_BGR2GRAY)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cv2.imshow('Gray image',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endParaRPr lang="en-IN" b="0" dirty="0"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30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D8CA-257C-DF27-098D-3DE0C0D2C9CD}"/>
              </a:ext>
            </a:extLst>
          </p:cNvPr>
          <p:cNvSpPr txBox="1"/>
          <p:nvPr/>
        </p:nvSpPr>
        <p:spPr>
          <a:xfrm>
            <a:off x="336330" y="346841"/>
            <a:ext cx="1100433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# Convert the grayscale image to binary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ret, binary = cv2.threshold(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, 100, 255, cv2.THRESH_OTSU)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cv2.imshow('Binary image', binary)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To detect object contours, we want a black background and a white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foreground, so we invert the image (i.e. 255 - pixel value)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inverted_binary</a:t>
            </a:r>
            <a:r>
              <a:rPr lang="en-IN" b="0" dirty="0">
                <a:effectLst/>
                <a:latin typeface="Menlo" panose="020B0609030804020204" pitchFamily="49" charset="0"/>
              </a:rPr>
              <a:t> = ~binary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cv2.imshow('Inverted binary image',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inverted_binary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Find the contours on the inverted binary image, and store them in a list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Contours are drawn around white blobs.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hierarchy variable contains info on the relationship between the contours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contours, hierarchy = cv2.findContours(inverted_binary,cv2.RETR_TREE,cv2.CHAIN_APPROX_SIMPLE)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Draw the contours (in red) on the original image and display the result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Input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b="0" dirty="0">
                <a:effectLst/>
                <a:latin typeface="Menlo" panose="020B0609030804020204" pitchFamily="49" charset="0"/>
              </a:rPr>
              <a:t> code is in BGR (blue, green, red) format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-1 means to draw all contours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with_contours</a:t>
            </a:r>
            <a:r>
              <a:rPr lang="en-IN" b="0" dirty="0">
                <a:effectLst/>
                <a:latin typeface="Menlo" panose="020B0609030804020204" pitchFamily="49" charset="0"/>
              </a:rPr>
              <a:t> = cv2.drawContours(image, contours, -1,(255,0,255),3)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cv2.imshow('Detected contours',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with_contours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endParaRPr lang="en-IN" b="0" dirty="0"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963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D8CA-257C-DF27-098D-3DE0C0D2C9CD}"/>
              </a:ext>
            </a:extLst>
          </p:cNvPr>
          <p:cNvSpPr txBox="1"/>
          <p:nvPr/>
        </p:nvSpPr>
        <p:spPr>
          <a:xfrm>
            <a:off x="336330" y="346841"/>
            <a:ext cx="1100433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#for r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i.e</a:t>
            </a:r>
            <a:r>
              <a:rPr lang="en-IN" b="0" dirty="0">
                <a:effectLst/>
                <a:latin typeface="Menlo" panose="020B0609030804020204" pitchFamily="49" charset="0"/>
              </a:rPr>
              <a:t> red 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hsv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cv2.COLOR_BGR2HSV)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lower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np.array</a:t>
            </a:r>
            <a:r>
              <a:rPr lang="en-IN" b="0" dirty="0">
                <a:effectLst/>
                <a:latin typeface="Menlo" panose="020B0609030804020204" pitchFamily="49" charset="0"/>
              </a:rPr>
              <a:t>([0,50,50])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upper=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np.array</a:t>
            </a:r>
            <a:r>
              <a:rPr lang="en-IN" b="0" dirty="0">
                <a:effectLst/>
                <a:latin typeface="Menlo" panose="020B0609030804020204" pitchFamily="49" charset="0"/>
              </a:rPr>
              <a:t>([30,255,255])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mask = cv2.inRange(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hsv</a:t>
            </a:r>
            <a:r>
              <a:rPr lang="en-IN" b="0" dirty="0">
                <a:effectLst/>
                <a:latin typeface="Menlo" panose="020B0609030804020204" pitchFamily="49" charset="0"/>
              </a:rPr>
              <a:t>, lower, upper)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result = cv2.bitwise_and(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mask=mask)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cv2.imshow('result', result)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image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result.copy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new_image</a:t>
            </a:r>
            <a:r>
              <a:rPr lang="en-IN" b="0" dirty="0">
                <a:effectLst/>
                <a:latin typeface="Menlo" panose="020B0609030804020204" pitchFamily="49" charset="0"/>
              </a:rPr>
              <a:t>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image.copy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cv2.cvtColor(image, cv2.COLOR_BGR2GRAY)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cv2.imshow('Gray image',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Convert the grayscale image to binary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ret, binary = cv2.threshold(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, 100, 255, cv2.THRESH_OTSU)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cv2.imshow('Binary image', binary)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endParaRPr lang="en-IN" b="0" dirty="0"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52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D8CA-257C-DF27-098D-3DE0C0D2C9CD}"/>
              </a:ext>
            </a:extLst>
          </p:cNvPr>
          <p:cNvSpPr txBox="1"/>
          <p:nvPr/>
        </p:nvSpPr>
        <p:spPr>
          <a:xfrm>
            <a:off x="336330" y="346841"/>
            <a:ext cx="1100433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# To detect object contours, we want a black background and a white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foreground, so we invert the image (i.e. 255 - pixel value)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inverted_binary</a:t>
            </a:r>
            <a:r>
              <a:rPr lang="en-IN" b="0" dirty="0">
                <a:effectLst/>
                <a:latin typeface="Menlo" panose="020B0609030804020204" pitchFamily="49" charset="0"/>
              </a:rPr>
              <a:t> = ~binary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cv2.imshow('Inverted binary image',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inverted_binary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Find the contours on the inverted binary image, and store them in a list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Contours are drawn around white blobs.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hierarchy variable contains info on the relationship between the contours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contours, hierarchy = cv2.findContours(inverted_binary,cv2.RETR_TREE,cv2.CHAIN_APPROX_SIMPLE)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Draw the contours (in red) on the original image and display the result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Input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color</a:t>
            </a:r>
            <a:r>
              <a:rPr lang="en-IN" b="0" dirty="0">
                <a:effectLst/>
                <a:latin typeface="Menlo" panose="020B0609030804020204" pitchFamily="49" charset="0"/>
              </a:rPr>
              <a:t> code is in BGR (blue, green, red) format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 -1 means to draw all contours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with_contours</a:t>
            </a:r>
            <a:r>
              <a:rPr lang="en-IN" b="0" dirty="0">
                <a:effectLst/>
                <a:latin typeface="Menlo" panose="020B0609030804020204" pitchFamily="49" charset="0"/>
              </a:rPr>
              <a:t> = cv2.drawContours(image, contours, -1,(255,0,255),3)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cv2.imshow('Detected contours',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with_contours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</a:t>
            </a:r>
            <a:endParaRPr lang="en-US" dirty="0"/>
          </a:p>
          <a:p>
            <a:endParaRPr lang="en-IN" b="0" dirty="0"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21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F763AB-4CF6-E25A-8EC2-91B9820AB485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824A6-4A11-5B34-3170-C2DF8B7C4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518244"/>
            <a:ext cx="7772400" cy="477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56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F763AB-4CF6-E25A-8EC2-91B9820AB485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824A6-4A11-5B34-3170-C2DF8B7C4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518244"/>
            <a:ext cx="7772400" cy="47721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54AA49-44F3-EAB6-16CE-13CDF3FE8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1570837"/>
            <a:ext cx="7772400" cy="471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88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F763AB-4CF6-E25A-8EC2-91B9820AB485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824A6-4A11-5B34-3170-C2DF8B7C4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518244"/>
            <a:ext cx="7772400" cy="477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35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B252A0-50BA-FFDB-DC9A-9341EBDE22FA}"/>
              </a:ext>
            </a:extLst>
          </p:cNvPr>
          <p:cNvSpPr txBox="1"/>
          <p:nvPr/>
        </p:nvSpPr>
        <p:spPr>
          <a:xfrm>
            <a:off x="777766" y="557048"/>
            <a:ext cx="108151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Helvetica" pitchFamily="2" charset="0"/>
              </a:rPr>
              <a:t>If you pass </a:t>
            </a:r>
            <a:r>
              <a:rPr lang="en-IN" b="1" i="0" u="none" strike="noStrike" dirty="0">
                <a:solidFill>
                  <a:srgbClr val="3D578C"/>
                </a:solidFill>
                <a:effectLst/>
                <a:latin typeface="Helvetica" pitchFamily="2" charset="0"/>
                <a:hlinkClick r:id="rId3"/>
              </a:rPr>
              <a:t>cv.CHAIN_APPROX_NONE</a:t>
            </a:r>
            <a:r>
              <a:rPr lang="en-IN" b="0" i="0" dirty="0">
                <a:solidFill>
                  <a:srgbClr val="000000"/>
                </a:solidFill>
                <a:effectLst/>
                <a:latin typeface="Helvetica" pitchFamily="2" charset="0"/>
              </a:rPr>
              <a:t>, all the boundary points are stored. But actually do we need all the points? For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Helvetica" pitchFamily="2" charset="0"/>
              </a:rPr>
              <a:t>eg</a:t>
            </a:r>
            <a:r>
              <a:rPr lang="en-IN" b="0" i="0" dirty="0">
                <a:solidFill>
                  <a:srgbClr val="000000"/>
                </a:solidFill>
                <a:effectLst/>
                <a:latin typeface="Helvetica" pitchFamily="2" charset="0"/>
              </a:rPr>
              <a:t>, you found the contour of a straight line. Do you need all the points on the line to represent that line? No, we need just two end points of that line. This is what </a:t>
            </a:r>
            <a:r>
              <a:rPr lang="en-IN" b="1" i="0" u="none" strike="noStrike" dirty="0">
                <a:solidFill>
                  <a:srgbClr val="3D578C"/>
                </a:solidFill>
                <a:effectLst/>
                <a:latin typeface="Helvetica" pitchFamily="2" charset="0"/>
                <a:hlinkClick r:id="rId4"/>
              </a:rPr>
              <a:t>cv.CHAIN_APPROX_SIMPLE</a:t>
            </a:r>
            <a:r>
              <a:rPr lang="en-IN" b="0" i="0" dirty="0">
                <a:solidFill>
                  <a:srgbClr val="000000"/>
                </a:solidFill>
                <a:effectLst/>
                <a:latin typeface="Helvetica" pitchFamily="2" charset="0"/>
              </a:rPr>
              <a:t> does. It removes all redundant points and compresses the contour, thereby saving memory.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69343C-69C6-1AF4-91C3-20828BC7DEA8}"/>
              </a:ext>
            </a:extLst>
          </p:cNvPr>
          <p:cNvSpPr txBox="1"/>
          <p:nvPr/>
        </p:nvSpPr>
        <p:spPr>
          <a:xfrm>
            <a:off x="693683" y="2196662"/>
            <a:ext cx="108992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b="0" dirty="0">
                <a:solidFill>
                  <a:srgbClr val="000000"/>
                </a:solidFill>
                <a:effectLst/>
                <a:latin typeface="Helvetica" pitchFamily="2" charset="0"/>
              </a:rPr>
              <a:t>Below image of a rectangle demonstrate this technique. Just draw a circle on all the coordinates in the contour array (drawn in blue </a:t>
            </a:r>
            <a:r>
              <a:rPr lang="en-IN" b="0" dirty="0" err="1">
                <a:solidFill>
                  <a:srgbClr val="000000"/>
                </a:solidFill>
                <a:effectLst/>
                <a:latin typeface="Helvetica" pitchFamily="2" charset="0"/>
              </a:rPr>
              <a:t>color</a:t>
            </a:r>
            <a:r>
              <a:rPr lang="en-IN" b="0" dirty="0">
                <a:solidFill>
                  <a:srgbClr val="000000"/>
                </a:solidFill>
                <a:effectLst/>
                <a:latin typeface="Helvetica" pitchFamily="2" charset="0"/>
              </a:rPr>
              <a:t>). First image shows points I got with </a:t>
            </a:r>
            <a:r>
              <a:rPr lang="en-IN" b="1" u="none" strike="noStrike" dirty="0">
                <a:solidFill>
                  <a:srgbClr val="3D578C"/>
                </a:solidFill>
                <a:effectLst/>
                <a:latin typeface="Helvetica" pitchFamily="2" charset="0"/>
                <a:hlinkClick r:id="rId3"/>
              </a:rPr>
              <a:t>cv.CHAIN_APPROX_NONE</a:t>
            </a:r>
            <a:r>
              <a:rPr lang="en-IN" b="0" dirty="0">
                <a:solidFill>
                  <a:srgbClr val="000000"/>
                </a:solidFill>
                <a:effectLst/>
                <a:latin typeface="Helvetica" pitchFamily="2" charset="0"/>
              </a:rPr>
              <a:t> (734 points) and second image shows the one with </a:t>
            </a:r>
            <a:r>
              <a:rPr lang="en-IN" b="1" u="none" strike="noStrike" dirty="0">
                <a:solidFill>
                  <a:srgbClr val="3D578C"/>
                </a:solidFill>
                <a:effectLst/>
                <a:latin typeface="Helvetica" pitchFamily="2" charset="0"/>
                <a:hlinkClick r:id="rId4"/>
              </a:rPr>
              <a:t>cv.CHAIN_APPROX_SIMPLE</a:t>
            </a:r>
            <a:r>
              <a:rPr lang="en-IN" b="0" dirty="0">
                <a:solidFill>
                  <a:srgbClr val="000000"/>
                </a:solidFill>
                <a:effectLst/>
                <a:latin typeface="Helvetica" pitchFamily="2" charset="0"/>
              </a:rPr>
              <a:t> (only 4 points). See, how much memory it saves!!!</a:t>
            </a:r>
          </a:p>
          <a:p>
            <a:br>
              <a:rPr lang="en-IN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A1D555-E857-06E1-3CF0-B127D93D75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3700" y="3429000"/>
            <a:ext cx="63246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548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F763AB-4CF6-E25A-8EC2-91B9820AB485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824A6-4A11-5B34-3170-C2DF8B7C4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518244"/>
            <a:ext cx="7772400" cy="47721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B45C5A-1F9F-D1C4-1B91-826AB54F22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1493163"/>
            <a:ext cx="7772400" cy="482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816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F763AB-4CF6-E25A-8EC2-91B9820AB485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824A6-4A11-5B34-3170-C2DF8B7C4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518244"/>
            <a:ext cx="7772400" cy="477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8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F763AB-4CF6-E25A-8EC2-91B9820AB485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824A6-4A11-5B34-3170-C2DF8B7C4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518244"/>
            <a:ext cx="7772400" cy="47721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6B7D98-9006-CB22-8763-99EFE717D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1518244"/>
            <a:ext cx="7772400" cy="497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3154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450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222" y="1309379"/>
            <a:ext cx="7442363" cy="3777628"/>
          </a:xfrm>
        </p:spPr>
        <p:txBody>
          <a:bodyPr rtlCol="0" anchor="t" anchorCtr="0">
            <a:normAutofit fontScale="90000"/>
          </a:bodyPr>
          <a:lstStyle/>
          <a:p>
            <a:pPr algn="ctr"/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  <a:t>THANK YOU </a:t>
            </a:r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br>
              <a:rPr lang="en-US" sz="27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r>
              <a:rPr lang="en-US" sz="2700" dirty="0">
                <a:latin typeface="Baskerville" panose="02020502070401020303" pitchFamily="18" charset="0"/>
                <a:ea typeface="Baskerville" panose="02020502070401020303" pitchFamily="18" charset="0"/>
              </a:rPr>
              <a:t>You can find the code at -: </a:t>
            </a:r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r>
              <a:rPr lang="en-US" sz="2200" dirty="0">
                <a:latin typeface="+mn-lt"/>
                <a:ea typeface="Baskerville" panose="02020502070401020303" pitchFamily="18" charset="0"/>
              </a:rPr>
              <a:t>https://</a:t>
            </a:r>
            <a:r>
              <a:rPr lang="en-US" sz="2200" dirty="0" err="1">
                <a:latin typeface="+mn-lt"/>
                <a:ea typeface="Baskerville" panose="02020502070401020303" pitchFamily="18" charset="0"/>
              </a:rPr>
              <a:t>github.com</a:t>
            </a:r>
            <a:r>
              <a:rPr lang="en-US" sz="2200" dirty="0">
                <a:latin typeface="+mn-lt"/>
                <a:ea typeface="Baskerville" panose="02020502070401020303" pitchFamily="18" charset="0"/>
              </a:rPr>
              <a:t>/Baka-14/</a:t>
            </a:r>
            <a:r>
              <a:rPr lang="en-US" sz="2200" dirty="0" err="1">
                <a:latin typeface="+mn-lt"/>
                <a:ea typeface="Baskerville" panose="02020502070401020303" pitchFamily="18" charset="0"/>
              </a:rPr>
              <a:t>Digital_Image_processing</a:t>
            </a:r>
            <a:br>
              <a:rPr lang="en-US" sz="3600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1316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 dirty="0"/>
              <a:t>PANTONE</a:t>
            </a:r>
            <a:r>
              <a:rPr lang="en-GB" baseline="30000" dirty="0"/>
              <a:t>®</a:t>
            </a:r>
            <a:br>
              <a:rPr lang="en-GB" dirty="0"/>
            </a:br>
            <a:r>
              <a:rPr lang="en-GB" dirty="0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A42859-A67D-BD51-1766-241769841950}"/>
              </a:ext>
            </a:extLst>
          </p:cNvPr>
          <p:cNvSpPr txBox="1"/>
          <p:nvPr/>
        </p:nvSpPr>
        <p:spPr>
          <a:xfrm>
            <a:off x="420414" y="441434"/>
            <a:ext cx="1149831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import cv2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matplotlib.pyplot</a:t>
            </a:r>
            <a:r>
              <a:rPr lang="en-IN" b="0" dirty="0">
                <a:effectLst/>
                <a:latin typeface="Menlo" panose="020B0609030804020204" pitchFamily="49" charset="0"/>
              </a:rPr>
              <a:t> as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</a:t>
            </a:r>
            <a:endParaRPr lang="en-IN" b="0" dirty="0">
              <a:effectLst/>
              <a:latin typeface="Menlo" panose="020B0609030804020204" pitchFamily="49" charset="0"/>
            </a:endParaRP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image = cv2.imread('</a:t>
            </a:r>
            <a:r>
              <a:rPr lang="en-IN" b="0" dirty="0" err="1">
                <a:effectLst/>
                <a:latin typeface="Menlo" panose="020B0609030804020204" pitchFamily="49" charset="0"/>
              </a:rPr>
              <a:t>sunflower.jpeg</a:t>
            </a:r>
            <a:r>
              <a:rPr lang="en-IN" b="0" dirty="0">
                <a:effectLst/>
                <a:latin typeface="Menlo" panose="020B0609030804020204" pitchFamily="49" charset="0"/>
              </a:rPr>
              <a:t>')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cv2.imshow("Original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Image",image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image = cv2.copyMakeBorder(image, 10, 10, 10, 10, cv2.BORDER_CONSTANT, value=[255, 255, 255])</a:t>
            </a:r>
          </a:p>
          <a:p>
            <a:endParaRPr lang="en-IN" b="0" dirty="0">
              <a:effectLst/>
              <a:latin typeface="Menlo" panose="020B0609030804020204" pitchFamily="49" charset="0"/>
            </a:endParaRP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imgray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cv2.cvtColor(image, cv2.COLOR_BGR2GRAY)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imgray</a:t>
            </a:r>
            <a:r>
              <a:rPr lang="en-IN" b="0" dirty="0">
                <a:effectLst/>
                <a:latin typeface="Menlo" panose="020B0609030804020204" pitchFamily="49" charset="0"/>
              </a:rPr>
              <a:t> = cv2.GaussianBlur(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imgray</a:t>
            </a:r>
            <a:r>
              <a:rPr lang="en-IN" b="0" dirty="0">
                <a:effectLst/>
                <a:latin typeface="Menlo" panose="020B0609030804020204" pitchFamily="49" charset="0"/>
              </a:rPr>
              <a:t>, (9, 9), 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ret, thresh = cv2.threshold(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imgray</a:t>
            </a:r>
            <a:r>
              <a:rPr lang="en-IN" b="0" dirty="0">
                <a:effectLst/>
                <a:latin typeface="Menlo" panose="020B0609030804020204" pitchFamily="49" charset="0"/>
              </a:rPr>
              <a:t>, 0, 255, cv2.THRESH_BINARY_INV+cv2.THRESH_OTSU)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contours, hierarchy = cv2.findContours(thresh, cv2.RETR_TREE, cv2.CHAIN_APPROX_NONE)</a:t>
            </a:r>
          </a:p>
          <a:p>
            <a:endParaRPr lang="en-IN" b="0" dirty="0">
              <a:effectLst/>
              <a:latin typeface="Menlo" panose="020B0609030804020204" pitchFamily="49" charset="0"/>
            </a:endParaRP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img2=cv2.drawContours(image, contours, -1, (0, 255, 0), 3)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cv2.imshow("Chain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Aprrox</a:t>
            </a:r>
            <a:r>
              <a:rPr lang="en-IN" b="0" dirty="0">
                <a:effectLst/>
                <a:latin typeface="Menlo" panose="020B0609030804020204" pitchFamily="49" charset="0"/>
              </a:rPr>
              <a:t> NONE",img2)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599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 dirty="0"/>
              <a:t>PANTONE</a:t>
            </a:r>
            <a:r>
              <a:rPr lang="en-GB" baseline="30000" dirty="0"/>
              <a:t>®</a:t>
            </a:r>
            <a:br>
              <a:rPr lang="en-GB" dirty="0"/>
            </a:br>
            <a:r>
              <a:rPr lang="en-GB" dirty="0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F14118-41DA-05CA-3746-2400DFFF6754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8B3522-51DB-1C23-6ABB-7E355075A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116" y="1055449"/>
            <a:ext cx="7613768" cy="528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62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 dirty="0"/>
              <a:t>PANTONE</a:t>
            </a:r>
            <a:r>
              <a:rPr lang="en-GB" baseline="30000" dirty="0"/>
              <a:t>®</a:t>
            </a:r>
            <a:br>
              <a:rPr lang="en-GB" dirty="0"/>
            </a:br>
            <a:r>
              <a:rPr lang="en-GB" dirty="0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F14118-41DA-05CA-3746-2400DFFF6754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8B3522-51DB-1C23-6ABB-7E355075A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116" y="1055449"/>
            <a:ext cx="7613768" cy="52805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D95855-42EF-2D09-5E9A-3FC46D8BE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9116" y="1055449"/>
            <a:ext cx="7772400" cy="557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55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4BF07B-DDFD-D893-6A08-74CA7C34E399}"/>
              </a:ext>
            </a:extLst>
          </p:cNvPr>
          <p:cNvSpPr txBox="1"/>
          <p:nvPr/>
        </p:nvSpPr>
        <p:spPr>
          <a:xfrm>
            <a:off x="336331" y="367861"/>
            <a:ext cx="11498317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import cv2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matplotlib.pyplot</a:t>
            </a:r>
            <a:r>
              <a:rPr lang="en-IN" b="0" dirty="0">
                <a:effectLst/>
                <a:latin typeface="Menlo" panose="020B0609030804020204" pitchFamily="49" charset="0"/>
              </a:rPr>
              <a:t> as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</a:t>
            </a:r>
            <a:endParaRPr lang="en-IN" b="0" dirty="0">
              <a:effectLst/>
              <a:latin typeface="Menlo" panose="020B0609030804020204" pitchFamily="49" charset="0"/>
            </a:endParaRP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image = cv2.imread('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picture.jpg</a:t>
            </a:r>
            <a:r>
              <a:rPr lang="en-IN" b="0" dirty="0">
                <a:effectLst/>
                <a:latin typeface="Menlo" panose="020B0609030804020204" pitchFamily="49" charset="0"/>
              </a:rPr>
              <a:t>')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cv2.imshow("Original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Image",image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#padding since the t-shirt is touching the border, without this we cant get a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continious</a:t>
            </a:r>
            <a:r>
              <a:rPr lang="en-IN" b="0" dirty="0">
                <a:effectLst/>
                <a:latin typeface="Menlo" panose="020B0609030804020204" pitchFamily="49" charset="0"/>
              </a:rPr>
              <a:t> contour around it.</a:t>
            </a:r>
          </a:p>
          <a:p>
            <a:endParaRPr lang="en-IN" b="0" dirty="0">
              <a:effectLst/>
              <a:latin typeface="Menlo" panose="020B0609030804020204" pitchFamily="49" charset="0"/>
            </a:endParaRP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image = cv2.copyMakeBorder(image, 10, 10, 10, 10, cv2.BORDER_CONSTANT, value=[255, 255, 255])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imgray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cv2.cvtColor(image, cv2.COLOR_BGR2GRAY)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imgray</a:t>
            </a:r>
            <a:r>
              <a:rPr lang="en-IN" b="0" dirty="0">
                <a:effectLst/>
                <a:latin typeface="Menlo" panose="020B0609030804020204" pitchFamily="49" charset="0"/>
              </a:rPr>
              <a:t> = cv2.GaussianBlur(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imgray</a:t>
            </a:r>
            <a:r>
              <a:rPr lang="en-IN" b="0" dirty="0">
                <a:effectLst/>
                <a:latin typeface="Menlo" panose="020B0609030804020204" pitchFamily="49" charset="0"/>
              </a:rPr>
              <a:t>, (9, 9), 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ret, thresh = cv2.threshold(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imgray</a:t>
            </a:r>
            <a:r>
              <a:rPr lang="en-IN" b="0" dirty="0">
                <a:effectLst/>
                <a:latin typeface="Menlo" panose="020B0609030804020204" pitchFamily="49" charset="0"/>
              </a:rPr>
              <a:t>, 0, 255, cv2.THRESH_BINARY_INV+cv2.THRESH_OTSU)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contours, hierarchy = cv2.findContours(thresh, cv2.RETR_TREE, cv2.CHAIN_APPROX_SIMPLE)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img2=cv2.drawContours(image, contours, -1, (0, 255, 0), 3)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cv2.imshow("Chain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Aprrox</a:t>
            </a:r>
            <a:r>
              <a:rPr lang="en-IN" b="0" dirty="0">
                <a:effectLst/>
                <a:latin typeface="Menlo" panose="020B0609030804020204" pitchFamily="49" charset="0"/>
              </a:rPr>
              <a:t> Simple",img2)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endParaRPr lang="en-IN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985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F14118-41DA-05CA-3746-2400DFFF6754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CDB4AD-F60E-8098-9C0F-00F0FBF67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157" y="180393"/>
            <a:ext cx="6187330" cy="649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55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F14118-41DA-05CA-3746-2400DFFF6754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CDB4AD-F60E-8098-9C0F-00F0FBF67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157" y="180393"/>
            <a:ext cx="6187330" cy="64972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063ED9-066C-1823-900D-7D9C26AD7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1651" y="0"/>
            <a:ext cx="6548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938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427" y="4409930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D8CA-257C-DF27-098D-3DE0C0D2C9CD}"/>
              </a:ext>
            </a:extLst>
          </p:cNvPr>
          <p:cNvSpPr txBox="1"/>
          <p:nvPr/>
        </p:nvSpPr>
        <p:spPr>
          <a:xfrm>
            <a:off x="758822" y="230741"/>
            <a:ext cx="790377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I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numpy</a:t>
            </a:r>
            <a:r>
              <a:rPr lang="en-IN" b="0" dirty="0">
                <a:effectLst/>
                <a:latin typeface="Menlo" panose="020B0609030804020204" pitchFamily="49" charset="0"/>
              </a:rPr>
              <a:t> as np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import cv2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= cv2.imread('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parrot.webp</a:t>
            </a:r>
            <a:r>
              <a:rPr lang="en-IN" b="0" dirty="0">
                <a:effectLst/>
                <a:latin typeface="Menlo" panose="020B0609030804020204" pitchFamily="49" charset="0"/>
              </a:rPr>
              <a:t>')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cv2.imshow('Original Image',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#g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i.e</a:t>
            </a:r>
            <a:r>
              <a:rPr lang="en-IN" b="0" dirty="0">
                <a:effectLst/>
                <a:latin typeface="Menlo" panose="020B0609030804020204" pitchFamily="49" charset="0"/>
              </a:rPr>
              <a:t> green parts 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hsv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cv2.COLOR_BGR2HSV)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lower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np.array</a:t>
            </a:r>
            <a:r>
              <a:rPr lang="en-IN" b="0" dirty="0">
                <a:effectLst/>
                <a:latin typeface="Menlo" panose="020B0609030804020204" pitchFamily="49" charset="0"/>
              </a:rPr>
              <a:t>([40, 0, 55])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upper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np.array</a:t>
            </a:r>
            <a:r>
              <a:rPr lang="en-IN" b="0" dirty="0">
                <a:effectLst/>
                <a:latin typeface="Menlo" panose="020B0609030804020204" pitchFamily="49" charset="0"/>
              </a:rPr>
              <a:t>([100, 255, 255])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mask = cv2.inRange(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hsv</a:t>
            </a:r>
            <a:r>
              <a:rPr lang="en-IN" b="0" dirty="0">
                <a:effectLst/>
                <a:latin typeface="Menlo" panose="020B0609030804020204" pitchFamily="49" charset="0"/>
              </a:rPr>
              <a:t>, lower, upper)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result = cv2.bitwise_and(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mask=mask)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cv2.imshow('result', result)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image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result.copy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new_image</a:t>
            </a:r>
            <a:r>
              <a:rPr lang="en-IN" b="0" dirty="0">
                <a:effectLst/>
                <a:latin typeface="Menlo" panose="020B0609030804020204" pitchFamily="49" charset="0"/>
              </a:rPr>
              <a:t>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image.copy</a:t>
            </a:r>
            <a:r>
              <a:rPr lang="en-IN" b="0" dirty="0"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gray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cv2.cvtColor(image, cv2.COLOR_BGR2GRAY)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675581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D0CD087D-3784-4051-993A-DCD320E11131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B0135648-3A67-4268-9BA1-044BA5FC9795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1980BB4A-C572-4B5E-9030-AE366E4DC02E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633C6420-6C6E-4D6F-8915-1E4716AC76E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Balancing Act</Template>
  <TotalTime>131</TotalTime>
  <Words>2219</Words>
  <Application>Microsoft Macintosh PowerPoint</Application>
  <PresentationFormat>Widescreen</PresentationFormat>
  <Paragraphs>230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Baskerville</vt:lpstr>
      <vt:lpstr>Calibri</vt:lpstr>
      <vt:lpstr>Helvetica</vt:lpstr>
      <vt:lpstr>Menlo</vt:lpstr>
      <vt:lpstr>Segoe UI</vt:lpstr>
      <vt:lpstr>Segoe UI Light</vt:lpstr>
      <vt:lpstr>Balancing Act</vt:lpstr>
      <vt:lpstr>Wellspring</vt:lpstr>
      <vt:lpstr>Star of the show</vt:lpstr>
      <vt:lpstr>Amusements</vt:lpstr>
      <vt:lpstr>Sai Srikar Lab-9</vt:lpstr>
      <vt:lpstr>PANTONE® COLOUR OF THE YEAR 2022</vt:lpstr>
      <vt:lpstr>PANTONE® COLOUR OF THE YEAR 2022</vt:lpstr>
      <vt:lpstr>PANTONE® COLOUR OF THE YEAR 2022</vt:lpstr>
      <vt:lpstr>PANTONE® COLOUR OF THE YEAR 2022</vt:lpstr>
      <vt:lpstr>PowerPoint Presentation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PANTONE® COLOUR OF THE YEAR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THANK YOU   You can find the code at -:   https://github.com/Baka-14/Digital_Image_processing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COLOUR OF THE YEAR 2022</dc:title>
  <dc:creator>Microsoft Office User</dc:creator>
  <cp:lastModifiedBy>Microsoft Office User</cp:lastModifiedBy>
  <cp:revision>6</cp:revision>
  <dcterms:created xsi:type="dcterms:W3CDTF">2022-09-05T19:11:23Z</dcterms:created>
  <dcterms:modified xsi:type="dcterms:W3CDTF">2022-12-06T18:08:34Z</dcterms:modified>
</cp:coreProperties>
</file>

<file path=docProps/thumbnail.jpeg>
</file>